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68630" lvl="0" marL="5829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you selecting?  One item at a time?</a:t>
            </a:r>
            <a:endParaRPr/>
          </a:p>
          <a:p>
            <a:pPr indent="-468630" lvl="0" marL="5829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value?</a:t>
            </a:r>
            <a:endParaRPr/>
          </a:p>
          <a:p>
            <a:pPr indent="-468630" lvl="0" marL="5829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range?</a:t>
            </a:r>
            <a:endParaRPr/>
          </a:p>
          <a:p>
            <a:pPr indent="-468630" lvl="0" marL="58293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position on the screen?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6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babynamewizard.com/voyager#prefix=jo&amp;sw=both&amp;exact=false" TargetMode="External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theyrule.net/" TargetMode="External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science.smith.edu/~jcrouser/SDS136/labs/lab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LECTURE 06: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INTERACTION</a:t>
            </a:r>
            <a:endParaRPr b="0" i="0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October 18, 2016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SDS136: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Pragmatic vs. Epistemic Action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Pragmatic actions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move a person and their analysis closer to the desired destination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Epistemic actions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enable humans to leverage environmental structures to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internal structures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purpose of some actions is not for the effect they have on the environment but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effect they have on the humans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Tetris Behavior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676400"/>
            <a:ext cx="81534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457200" y="20574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or false: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Hypothesis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more ways a user can ‘</a:t>
            </a:r>
            <a:r>
              <a:rPr b="1" i="0" lang="en-US" sz="24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touch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 their data (by changing their form or exploring them from different perspectives), the more </a:t>
            </a:r>
            <a:r>
              <a:rPr b="1" i="0" lang="en-US" sz="24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will accumulate.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Interaction as distributed cognition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is often used as a tool to “</a:t>
            </a: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offload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storage or computation from the human’s brain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for this to be useful, we have to be able to “</a:t>
            </a:r>
            <a:r>
              <a:rPr b="1" i="0" lang="en-US" sz="24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reload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parts of the data and operate on it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be done through both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(in your head) vs.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(on the screen) representations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Tower of Hanoi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04800" y="5638800"/>
            <a:ext cx="84582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34"/>
              <a:buFont typeface="Arial"/>
              <a:buAutoNum type="arabicPeriod"/>
            </a:pPr>
            <a:r>
              <a:rPr b="0" i="0" lang="en-US" sz="20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one disk can be transferred at a time.</a:t>
            </a:r>
            <a:endParaRPr b="0" i="0" sz="20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accent1"/>
              </a:buClr>
              <a:buSzPts val="1734"/>
              <a:buFont typeface="Arial"/>
              <a:buAutoNum type="arabicPeriod"/>
            </a:pPr>
            <a:r>
              <a:rPr b="0" i="0" lang="en-US" sz="20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disk can only be transferred to a pole on which it will be the largest. 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accent1"/>
              </a:buClr>
              <a:buSzPts val="1734"/>
              <a:buFont typeface="Arial"/>
              <a:buAutoNum type="arabicPeriod"/>
            </a:pPr>
            <a:r>
              <a:rPr b="0" i="0" lang="en-US" sz="20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the largest disk on a pole can be transferred to another pole.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990600"/>
            <a:ext cx="6629400" cy="445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/>
          <p:nvPr/>
        </p:nvSpPr>
        <p:spPr>
          <a:xfrm>
            <a:off x="5109575" y="1981200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5109575" y="3505200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5109575" y="4638951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Flashback: #badvis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137" l="0" r="0" t="-1138"/>
          <a:stretch/>
        </p:blipFill>
        <p:spPr>
          <a:xfrm>
            <a:off x="457200" y="11430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1050243" y="6019800"/>
            <a:ext cx="70435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representations are internal vs. external?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Suggested questions to ask when designing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457200" y="1600200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goal of the analysis?</a:t>
            </a:r>
            <a:endParaRPr/>
          </a:p>
          <a:p>
            <a:pPr indent="-46355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Decision-making </a:t>
            </a:r>
            <a:endParaRPr/>
          </a:p>
          <a:p>
            <a:pPr indent="-46355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understand a domain or a problem</a:t>
            </a:r>
            <a:endParaRPr/>
          </a:p>
          <a:p>
            <a:pPr indent="-46355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the trends of a phenomenon</a:t>
            </a:r>
            <a:endParaRPr/>
          </a:p>
          <a:p>
            <a:pPr indent="-46355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Forecast the future</a:t>
            </a:r>
            <a:endParaRPr/>
          </a:p>
          <a:p>
            <a:pPr indent="-6350" lvl="1" marL="4000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…etc.</a:t>
            </a:r>
            <a:endParaRPr/>
          </a:p>
          <a:p>
            <a:pPr indent="-468630" lvl="0" marL="58293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kinds of operations do we need to enable?</a:t>
            </a:r>
            <a:endParaRPr/>
          </a:p>
          <a:p>
            <a:pPr indent="-468630" lvl="0" marL="58293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the visualization support those operations?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 II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 with </a:t>
            </a:r>
            <a:endParaRPr/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Visual Interface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 far…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uman-computer-interaction.png"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905000" y="1828800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uman-computer-interaction.png" id="210" name="Google Shape;210;p30"/>
          <p:cNvPicPr preferRelativeResize="0"/>
          <p:nvPr/>
        </p:nvPicPr>
        <p:blipFill rotWithShape="1">
          <a:blip r:embed="rId3">
            <a:alphaModFix/>
          </a:blip>
          <a:srcRect b="51473" l="2206" r="68121" t="3742"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human-computer-interaction.png" id="211" name="Google Shape;211;p30"/>
          <p:cNvPicPr preferRelativeResize="0"/>
          <p:nvPr/>
        </p:nvPicPr>
        <p:blipFill rotWithShape="1">
          <a:blip r:embed="rId3">
            <a:alphaModFix/>
          </a:blip>
          <a:srcRect b="-9185" l="24148" r="31970" t="74888"/>
          <a:stretch/>
        </p:blipFill>
        <p:spPr>
          <a:xfrm flipH="1">
            <a:off x="3524250" y="4624916"/>
            <a:ext cx="2222500" cy="1280583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12" name="Google Shape;212;p30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descr="human-computer-interaction.png" id="213" name="Google Shape;213;p30"/>
            <p:cNvPicPr preferRelativeResize="0"/>
            <p:nvPr/>
          </p:nvPicPr>
          <p:blipFill rotWithShape="1">
            <a:blip r:embed="rId3">
              <a:alphaModFix/>
            </a:blip>
            <a:srcRect b="51473" l="29581" r="26327" t="3742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4" name="Google Shape;214;p30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Flashback: interaction as a reasoning aid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 is situated in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a problem or goal-directed activity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what kinds of things might someone want to do using a visualization?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Announcements 1/2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16981" t="0"/>
          <a:stretch/>
        </p:blipFill>
        <p:spPr>
          <a:xfrm>
            <a:off x="457200" y="1575995"/>
            <a:ext cx="4191000" cy="482478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Presentation of the </a:t>
            </a:r>
            <a:r>
              <a:rPr b="1" i="0" lang="en-US" sz="2800" u="none" cap="none" strike="noStrike">
                <a:solidFill>
                  <a:srgbClr val="4172A3"/>
                </a:solidFill>
                <a:latin typeface="Arial"/>
                <a:ea typeface="Arial"/>
                <a:cs typeface="Arial"/>
                <a:sym typeface="Arial"/>
              </a:rPr>
              <a:t>Major &amp; Minor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Wednesday @ lunch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Ford Hall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Seasons Room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FOOD!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Yi, Kang, Stasko and Jacko (2007)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5780" lvl="0" marL="6400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Select: mark something as interesting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Explore: show me something else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Reconfigure: show me a different arrangement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Encode: show me a different representation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Abstract/Elaborate: show me more or less detail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Filter: show me something conditionally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Connect: show me related items</a:t>
            </a:r>
            <a:endParaRPr b="0" i="0" sz="2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990600" y="60431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Stasko, J. T., &amp; Jacko, J. A. (2007). Toward a deeper understanding of the role of interaction in information visualization. Visualization and Computer Graphics, IEEE Transactions on, 13(6), 1224-1231.</a:t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25780" lvl="0" marL="6400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Select: mark something as interesting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Explore: show me something else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Reconfigure: show me a different arrangement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Encode: show me a different representation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Abstract/Elaborate: show me more or less detail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Filter: show me something conditionally</a:t>
            </a:r>
            <a:endParaRPr/>
          </a:p>
          <a:p>
            <a:pPr indent="-525780" lvl="0" marL="6400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Connect: show me related items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Select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 something as interesting: direct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067" y="2520779"/>
            <a:ext cx="3116733" cy="319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260" y="2520780"/>
            <a:ext cx="4821351" cy="3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900000">
            <a:off x="1744048" y="2759360"/>
            <a:ext cx="601992" cy="60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Select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2286000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 something as interesting: indirect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2. Explore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5"/>
          <p:cNvSpPr txBox="1"/>
          <p:nvPr>
            <p:ph idx="1" type="body"/>
          </p:nvPr>
        </p:nvSpPr>
        <p:spPr>
          <a:xfrm>
            <a:off x="457200" y="10668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 something else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 bars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Panning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Direct-Walk (e.g. hyperlink traversal)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b="6130" l="0" r="7966" t="0"/>
          <a:stretch/>
        </p:blipFill>
        <p:spPr>
          <a:xfrm>
            <a:off x="6172200" y="2895601"/>
            <a:ext cx="2571425" cy="342016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b="1991" l="1542" r="1233" t="2615"/>
          <a:stretch/>
        </p:blipFill>
        <p:spPr>
          <a:xfrm>
            <a:off x="404590" y="2895600"/>
            <a:ext cx="5720444" cy="341635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Reconfigure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 a different arrangement: sorting</a:t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b="29794" l="0" r="20276" t="752"/>
          <a:stretch/>
        </p:blipFill>
        <p:spPr>
          <a:xfrm>
            <a:off x="609600" y="2393698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b="28493" l="1172" r="24929" t="0"/>
          <a:stretch/>
        </p:blipFill>
        <p:spPr>
          <a:xfrm>
            <a:off x="4807620" y="2362201"/>
            <a:ext cx="3574380" cy="3254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Reconfigure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 a different arrangement: baseline adjustment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743200"/>
            <a:ext cx="8534400" cy="3290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Reconfigure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 a different arrangement: reduce occlusion (jitter)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2438400"/>
            <a:ext cx="4127500" cy="4051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4. Encode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/>
          </a:p>
          <a:p>
            <a:pPr indent="-354330" lvl="2" marL="12573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2667000"/>
            <a:ext cx="6248400" cy="3866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5. Abstract / Elaborate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 more or less detail: drill up/down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2285999"/>
            <a:ext cx="3657600" cy="425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5. Abstract / Elaborate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 more or less detail: zooming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209800"/>
            <a:ext cx="6629399" cy="4496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Announcements 2/2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October 19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last day to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register to VOTE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MA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are: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citizen of the United States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18+ years old (or will be by Nov. 8</a:t>
            </a:r>
            <a:r>
              <a:rPr b="0" baseline="3000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resident of Massachusetts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a MA state-issued ID*</a:t>
            </a:r>
            <a:endParaRPr/>
          </a:p>
          <a:p>
            <a:pPr indent="-8255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" lvl="1" marL="27432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https://www.sec.state.ma.us/ovr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700" y="4170218"/>
            <a:ext cx="5600700" cy="1697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5. Abstract / Elaborate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 more or less detail: tooltips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00" y="2590800"/>
            <a:ext cx="7556500" cy="27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6. Filter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 something conditionally</a:t>
            </a:r>
            <a:endParaRPr/>
          </a:p>
        </p:txBody>
      </p:sp>
      <p:pic>
        <p:nvPicPr>
          <p:cNvPr descr="Screen Shot 2015-02-25 at 4.48.32 PM.png" id="311" name="Google Shape;311;p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3929" y="2203599"/>
            <a:ext cx="6318471" cy="454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7. Connect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 related items: build-out</a:t>
            </a:r>
            <a:endParaRPr/>
          </a:p>
        </p:txBody>
      </p:sp>
      <p:pic>
        <p:nvPicPr>
          <p:cNvPr descr="Screen Shot 2015-02-25 at 4.57.45 PM.png" id="318" name="Google Shape;318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2286000"/>
            <a:ext cx="7379888" cy="40386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b="19464" l="0" r="25347" t="0"/>
          <a:stretch/>
        </p:blipFill>
        <p:spPr>
          <a:xfrm>
            <a:off x="1104900" y="2209800"/>
            <a:ext cx="6934200" cy="437015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7. Connect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 me related items: coordinated multiple views (CMV)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Multiple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775" y="1295400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152400" y="5934670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Systems that use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or more distinct views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support the exploration of a single concept or domain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5791200" y="2209800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cap="rnd" cmpd="sng" w="76200">
              <a:solidFill>
                <a:srgbClr val="292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cap="rnd" cmpd="sng" w="76200">
              <a:solidFill>
                <a:srgbClr val="292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762000" y="3352800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cap="rnd" cmpd="sng" w="76200">
              <a:solidFill>
                <a:srgbClr val="292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cap="rnd" cmpd="sng" w="76200">
              <a:solidFill>
                <a:srgbClr val="292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When to use multiple views?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is too big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Lots of attributes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Lots of observations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is too complicated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Lots of data sources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Lots of data types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has several interesting parts, but no one visualization highlights them all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Need to think about: resource optimization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592" l="0" r="0" t="-1592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Need to think about: resource optimization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7423" l="0" r="0" t="-7424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Guidelines for multiple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Balance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presenting multiple views with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using the views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complex data into multiple views to create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manageable chunks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views that are complimentary, bringing out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correlations and/or disparities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perceptual cues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to: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relationships more apparent to the reader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the reader’s attention on the right view at the right time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Coordination: brushing and linking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idea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actions in the real world have ripple effects; actions on a visualization should too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Brushing: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visualization responds (usually through highlighting) as a person “brushes past” data points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Linking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visualization connects related data points across multiple views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457200" y="1600201"/>
            <a:ext cx="8001000" cy="472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Interaction: a definition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 with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and problem space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Relationship between interaction and understanding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Roles interaction plays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 with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interfaces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interaction types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interaction methods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Lab: coordinated multiple views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Coordination: brushing and linking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988" y="1600200"/>
            <a:ext cx="8074025" cy="48768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Coordinated multiple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views + brushing and linking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idea: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propagate interaction from one view to all others, respond as appropriate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3"/>
          <p:cNvPicPr preferRelativeResize="0"/>
          <p:nvPr/>
        </p:nvPicPr>
        <p:blipFill rotWithShape="1">
          <a:blip r:embed="rId3">
            <a:alphaModFix/>
          </a:blip>
          <a:srcRect b="19464" l="0" r="25347" t="9801"/>
          <a:stretch/>
        </p:blipFill>
        <p:spPr>
          <a:xfrm>
            <a:off x="1295400" y="3048000"/>
            <a:ext cx="6477000" cy="358523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would we need to make this work?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Walkthrough: working with actions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7526" r="-17525" t="0"/>
          <a:stretch/>
        </p:blipFill>
        <p:spPr>
          <a:xfrm>
            <a:off x="-228600" y="1193800"/>
            <a:ext cx="96012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5: coordinated multiple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Instructions for today’s lab are available at: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http://www.science.smith.edu/~jcrouser/SDS136/labs/lab5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first of several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open-ended labs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where you get to decide what to visualize and how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okay if you get stuck! Just ask for help ☺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get credit for this lab, publish your visualization to Tableau Public and post a link to Piazza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 next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Geographic Visualization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Interaction (def.)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 by which humans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knowledge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 the manipulation of an interface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level: </a:t>
            </a:r>
            <a:r>
              <a:rPr b="1" i="0" lang="en-US" sz="24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between human and interface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set of operations available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relationship between the human and the visualization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4790" lvl="0" marL="46863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level: between </a:t>
            </a:r>
            <a:r>
              <a:rPr b="1" i="0" lang="en-US" sz="24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human and problem space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cognitive act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the tool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not need to take place exclusively within them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might be distributed across multiple tools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Rubik’s Cube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37877" r="-37876" t="0"/>
          <a:stretch/>
        </p:blipFill>
        <p:spPr>
          <a:xfrm>
            <a:off x="2133600" y="1219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457200" y="2209800"/>
            <a:ext cx="3276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low-level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interactions can you have?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high-level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interactions can you have?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Part I: High Level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 with </a:t>
            </a:r>
            <a:endParaRPr/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/ Problem Space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Interaction and analysis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 is the observable result of a cognitive process: “an externalization of thought”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visualization, there is a growing belief that interaction and analysis are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actually the same thing!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Analytic discourse: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idea that knowledge is constructed, tested, refined, and shared through the interactive manipulation of an interface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3581400" y="6334780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baseline="3000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Pike, W. A., Stasko, J., Chang, R., &amp; O'Connell, T. A. (2009).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science of interaction. Information Visualization, 8(4), 263-274.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Interaction as a reasoning aid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 happens in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a problem or goal-directed activity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context helps the human identify relevant concepts and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them into appropriate structures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brings together background contexts and current observations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known as “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situated cognition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